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57" r:id="rId4"/>
    <p:sldId id="258" r:id="rId5"/>
    <p:sldId id="259" r:id="rId6"/>
    <p:sldId id="261" r:id="rId7"/>
    <p:sldId id="262" r:id="rId8"/>
    <p:sldId id="263" r:id="rId9"/>
    <p:sldId id="264" r:id="rId10"/>
    <p:sldId id="266" r:id="rId11"/>
    <p:sldId id="265"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123"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3624D649-6C4A-40FE-8936-9FA18214AE7F}" type="datetimeFigureOut">
              <a:rPr lang="en-ZA" smtClean="0"/>
              <a:pPr/>
              <a:t>2015/06/20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BE9E4DB-A1D1-405F-AD74-D4E065F7F33E}" type="slidenum">
              <a:rPr lang="en-ZA" smtClean="0"/>
              <a:pPr/>
              <a:t>‹#›</a:t>
            </a:fld>
            <a:endParaRPr lang="en-ZA"/>
          </a:p>
        </p:txBody>
      </p:sp>
    </p:spTree>
    <p:extLst>
      <p:ext uri="{BB962C8B-B14F-4D97-AF65-F5344CB8AC3E}">
        <p14:creationId xmlns:p14="http://schemas.microsoft.com/office/powerpoint/2010/main" val="4266788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624D649-6C4A-40FE-8936-9FA18214AE7F}" type="datetimeFigureOut">
              <a:rPr lang="en-ZA" smtClean="0"/>
              <a:pPr/>
              <a:t>2015/06/20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BE9E4DB-A1D1-405F-AD74-D4E065F7F33E}" type="slidenum">
              <a:rPr lang="en-ZA" smtClean="0"/>
              <a:pPr/>
              <a:t>‹#›</a:t>
            </a:fld>
            <a:endParaRPr lang="en-ZA"/>
          </a:p>
        </p:txBody>
      </p:sp>
    </p:spTree>
    <p:extLst>
      <p:ext uri="{BB962C8B-B14F-4D97-AF65-F5344CB8AC3E}">
        <p14:creationId xmlns:p14="http://schemas.microsoft.com/office/powerpoint/2010/main" val="256257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624D649-6C4A-40FE-8936-9FA18214AE7F}" type="datetimeFigureOut">
              <a:rPr lang="en-ZA" smtClean="0"/>
              <a:pPr/>
              <a:t>2015/06/20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BE9E4DB-A1D1-405F-AD74-D4E065F7F33E}" type="slidenum">
              <a:rPr lang="en-ZA" smtClean="0"/>
              <a:pPr/>
              <a:t>‹#›</a:t>
            </a:fld>
            <a:endParaRPr lang="en-ZA"/>
          </a:p>
        </p:txBody>
      </p:sp>
    </p:spTree>
    <p:extLst>
      <p:ext uri="{BB962C8B-B14F-4D97-AF65-F5344CB8AC3E}">
        <p14:creationId xmlns:p14="http://schemas.microsoft.com/office/powerpoint/2010/main" val="2559688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624D649-6C4A-40FE-8936-9FA18214AE7F}" type="datetimeFigureOut">
              <a:rPr lang="en-ZA" smtClean="0"/>
              <a:pPr/>
              <a:t>2015/06/20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BE9E4DB-A1D1-405F-AD74-D4E065F7F33E}" type="slidenum">
              <a:rPr lang="en-ZA" smtClean="0"/>
              <a:pPr/>
              <a:t>‹#›</a:t>
            </a:fld>
            <a:endParaRPr lang="en-ZA"/>
          </a:p>
        </p:txBody>
      </p:sp>
    </p:spTree>
    <p:extLst>
      <p:ext uri="{BB962C8B-B14F-4D97-AF65-F5344CB8AC3E}">
        <p14:creationId xmlns:p14="http://schemas.microsoft.com/office/powerpoint/2010/main" val="567627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24D649-6C4A-40FE-8936-9FA18214AE7F}" type="datetimeFigureOut">
              <a:rPr lang="en-ZA" smtClean="0"/>
              <a:pPr/>
              <a:t>2015/06/20</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FBE9E4DB-A1D1-405F-AD74-D4E065F7F33E}" type="slidenum">
              <a:rPr lang="en-ZA" smtClean="0"/>
              <a:pPr/>
              <a:t>‹#›</a:t>
            </a:fld>
            <a:endParaRPr lang="en-ZA"/>
          </a:p>
        </p:txBody>
      </p:sp>
    </p:spTree>
    <p:extLst>
      <p:ext uri="{BB962C8B-B14F-4D97-AF65-F5344CB8AC3E}">
        <p14:creationId xmlns:p14="http://schemas.microsoft.com/office/powerpoint/2010/main" val="2494947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3624D649-6C4A-40FE-8936-9FA18214AE7F}" type="datetimeFigureOut">
              <a:rPr lang="en-ZA" smtClean="0"/>
              <a:pPr/>
              <a:t>2015/06/20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BE9E4DB-A1D1-405F-AD74-D4E065F7F33E}" type="slidenum">
              <a:rPr lang="en-ZA" smtClean="0"/>
              <a:pPr/>
              <a:t>‹#›</a:t>
            </a:fld>
            <a:endParaRPr lang="en-ZA"/>
          </a:p>
        </p:txBody>
      </p:sp>
    </p:spTree>
    <p:extLst>
      <p:ext uri="{BB962C8B-B14F-4D97-AF65-F5344CB8AC3E}">
        <p14:creationId xmlns:p14="http://schemas.microsoft.com/office/powerpoint/2010/main" val="143478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3624D649-6C4A-40FE-8936-9FA18214AE7F}" type="datetimeFigureOut">
              <a:rPr lang="en-ZA" smtClean="0"/>
              <a:pPr/>
              <a:t>2015/06/20</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FBE9E4DB-A1D1-405F-AD74-D4E065F7F33E}" type="slidenum">
              <a:rPr lang="en-ZA" smtClean="0"/>
              <a:pPr/>
              <a:t>‹#›</a:t>
            </a:fld>
            <a:endParaRPr lang="en-ZA"/>
          </a:p>
        </p:txBody>
      </p:sp>
    </p:spTree>
    <p:extLst>
      <p:ext uri="{BB962C8B-B14F-4D97-AF65-F5344CB8AC3E}">
        <p14:creationId xmlns:p14="http://schemas.microsoft.com/office/powerpoint/2010/main" val="2313152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3624D649-6C4A-40FE-8936-9FA18214AE7F}" type="datetimeFigureOut">
              <a:rPr lang="en-ZA" smtClean="0"/>
              <a:pPr/>
              <a:t>2015/06/20</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FBE9E4DB-A1D1-405F-AD74-D4E065F7F33E}" type="slidenum">
              <a:rPr lang="en-ZA" smtClean="0"/>
              <a:pPr/>
              <a:t>‹#›</a:t>
            </a:fld>
            <a:endParaRPr lang="en-ZA"/>
          </a:p>
        </p:txBody>
      </p:sp>
    </p:spTree>
    <p:extLst>
      <p:ext uri="{BB962C8B-B14F-4D97-AF65-F5344CB8AC3E}">
        <p14:creationId xmlns:p14="http://schemas.microsoft.com/office/powerpoint/2010/main" val="7669708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24D649-6C4A-40FE-8936-9FA18214AE7F}" type="datetimeFigureOut">
              <a:rPr lang="en-ZA" smtClean="0"/>
              <a:pPr/>
              <a:t>2015/06/20</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FBE9E4DB-A1D1-405F-AD74-D4E065F7F33E}" type="slidenum">
              <a:rPr lang="en-ZA" smtClean="0"/>
              <a:pPr/>
              <a:t>‹#›</a:t>
            </a:fld>
            <a:endParaRPr lang="en-ZA"/>
          </a:p>
        </p:txBody>
      </p:sp>
    </p:spTree>
    <p:extLst>
      <p:ext uri="{BB962C8B-B14F-4D97-AF65-F5344CB8AC3E}">
        <p14:creationId xmlns:p14="http://schemas.microsoft.com/office/powerpoint/2010/main" val="149728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24D649-6C4A-40FE-8936-9FA18214AE7F}" type="datetimeFigureOut">
              <a:rPr lang="en-ZA" smtClean="0"/>
              <a:pPr/>
              <a:t>2015/06/20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BE9E4DB-A1D1-405F-AD74-D4E065F7F33E}" type="slidenum">
              <a:rPr lang="en-ZA" smtClean="0"/>
              <a:pPr/>
              <a:t>‹#›</a:t>
            </a:fld>
            <a:endParaRPr lang="en-ZA"/>
          </a:p>
        </p:txBody>
      </p:sp>
    </p:spTree>
    <p:extLst>
      <p:ext uri="{BB962C8B-B14F-4D97-AF65-F5344CB8AC3E}">
        <p14:creationId xmlns:p14="http://schemas.microsoft.com/office/powerpoint/2010/main" val="3593781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24D649-6C4A-40FE-8936-9FA18214AE7F}" type="datetimeFigureOut">
              <a:rPr lang="en-ZA" smtClean="0"/>
              <a:pPr/>
              <a:t>2015/06/20</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FBE9E4DB-A1D1-405F-AD74-D4E065F7F33E}" type="slidenum">
              <a:rPr lang="en-ZA" smtClean="0"/>
              <a:pPr/>
              <a:t>‹#›</a:t>
            </a:fld>
            <a:endParaRPr lang="en-ZA"/>
          </a:p>
        </p:txBody>
      </p:sp>
    </p:spTree>
    <p:extLst>
      <p:ext uri="{BB962C8B-B14F-4D97-AF65-F5344CB8AC3E}">
        <p14:creationId xmlns:p14="http://schemas.microsoft.com/office/powerpoint/2010/main" val="3765990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24D649-6C4A-40FE-8936-9FA18214AE7F}" type="datetimeFigureOut">
              <a:rPr lang="en-ZA" smtClean="0"/>
              <a:pPr/>
              <a:t>2015/06/20</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E9E4DB-A1D1-405F-AD74-D4E065F7F33E}" type="slidenum">
              <a:rPr lang="en-ZA" smtClean="0"/>
              <a:pPr/>
              <a:t>‹#›</a:t>
            </a:fld>
            <a:endParaRPr lang="en-ZA"/>
          </a:p>
        </p:txBody>
      </p:sp>
    </p:spTree>
    <p:extLst>
      <p:ext uri="{BB962C8B-B14F-4D97-AF65-F5344CB8AC3E}">
        <p14:creationId xmlns:p14="http://schemas.microsoft.com/office/powerpoint/2010/main" val="33748576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f-ZA" dirty="0" err="1" smtClean="0"/>
              <a:t>Kerkgroei</a:t>
            </a:r>
            <a:r>
              <a:rPr lang="af-ZA" dirty="0" smtClean="0"/>
              <a:t> Bediening</a:t>
            </a:r>
            <a:br>
              <a:rPr lang="af-ZA" dirty="0" smtClean="0"/>
            </a:br>
            <a:r>
              <a:rPr lang="af-ZA" dirty="0" smtClean="0"/>
              <a:t>begin by die predikant</a:t>
            </a:r>
            <a:endParaRPr lang="en-ZA" dirty="0"/>
          </a:p>
        </p:txBody>
      </p:sp>
      <p:sp>
        <p:nvSpPr>
          <p:cNvPr id="3" name="Subtitle 2"/>
          <p:cNvSpPr>
            <a:spLocks noGrp="1"/>
          </p:cNvSpPr>
          <p:nvPr>
            <p:ph type="subTitle" idx="1"/>
          </p:nvPr>
        </p:nvSpPr>
        <p:spPr/>
        <p:txBody>
          <a:bodyPr/>
          <a:lstStyle/>
          <a:p>
            <a:r>
              <a:rPr lang="af-ZA" dirty="0" smtClean="0"/>
              <a:t>Begeleiding van predikante om bedienaars van </a:t>
            </a:r>
            <a:r>
              <a:rPr lang="af-ZA" dirty="0" err="1" smtClean="0"/>
              <a:t>kerkgroei</a:t>
            </a:r>
            <a:r>
              <a:rPr lang="af-ZA" dirty="0" smtClean="0"/>
              <a:t> te wees.</a:t>
            </a:r>
            <a:endParaRPr lang="en-ZA" dirty="0"/>
          </a:p>
        </p:txBody>
      </p:sp>
    </p:spTree>
    <p:extLst>
      <p:ext uri="{BB962C8B-B14F-4D97-AF65-F5344CB8AC3E}">
        <p14:creationId xmlns:p14="http://schemas.microsoft.com/office/powerpoint/2010/main" val="31400776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Rus jouself toe mbt die Missio Dei</a:t>
            </a:r>
            <a:endParaRPr lang="en-ZA"/>
          </a:p>
        </p:txBody>
      </p:sp>
      <p:sp>
        <p:nvSpPr>
          <p:cNvPr id="3" name="TextBox 2"/>
          <p:cNvSpPr txBox="1"/>
          <p:nvPr/>
        </p:nvSpPr>
        <p:spPr>
          <a:xfrm>
            <a:off x="395536" y="1340768"/>
            <a:ext cx="8496944" cy="4801314"/>
          </a:xfrm>
          <a:prstGeom prst="rect">
            <a:avLst/>
          </a:prstGeom>
          <a:noFill/>
        </p:spPr>
        <p:txBody>
          <a:bodyPr wrap="square" rtlCol="0">
            <a:spAutoFit/>
          </a:bodyPr>
          <a:lstStyle/>
          <a:p>
            <a:pPr>
              <a:buFont typeface="Arial" pitchFamily="34" charset="0"/>
              <a:buChar char="•"/>
            </a:pPr>
            <a:r>
              <a:rPr lang="af-ZA" sz="2400" dirty="0" smtClean="0"/>
              <a:t>Woon konferensie en seminare by oor die onderwerp</a:t>
            </a:r>
          </a:p>
          <a:p>
            <a:pPr>
              <a:buFont typeface="Arial" pitchFamily="34" charset="0"/>
              <a:buChar char="•"/>
            </a:pPr>
            <a:r>
              <a:rPr lang="af-ZA" sz="2400" dirty="0" smtClean="0"/>
              <a:t> Gaan besoek ander predikante wat alreeds ervare op die gebied is en leer by hulle</a:t>
            </a:r>
          </a:p>
          <a:p>
            <a:pPr>
              <a:buFont typeface="Arial" pitchFamily="34" charset="0"/>
              <a:buChar char="•"/>
            </a:pPr>
            <a:r>
              <a:rPr lang="af-ZA" sz="2400" dirty="0" smtClean="0"/>
              <a:t> Gaan besoek gemeentes wat </a:t>
            </a:r>
            <a:r>
              <a:rPr lang="af-ZA" sz="2400" dirty="0" smtClean="0"/>
              <a:t>suksesse </a:t>
            </a:r>
            <a:r>
              <a:rPr lang="af-ZA" sz="2400" dirty="0" smtClean="0"/>
              <a:t>hiermee behaal en leer by hulle</a:t>
            </a:r>
          </a:p>
          <a:p>
            <a:pPr>
              <a:buFont typeface="Arial" pitchFamily="34" charset="0"/>
              <a:buChar char="•"/>
            </a:pPr>
            <a:r>
              <a:rPr lang="af-ZA" sz="2400" dirty="0" smtClean="0"/>
              <a:t> Leer by ander denominasies</a:t>
            </a:r>
          </a:p>
          <a:p>
            <a:pPr>
              <a:buFont typeface="Arial" pitchFamily="34" charset="0"/>
              <a:buChar char="•"/>
            </a:pPr>
            <a:r>
              <a:rPr lang="af-ZA" sz="2400" dirty="0" smtClean="0"/>
              <a:t> Kry tyd by jou kerkraad vir spesifieke studie – </a:t>
            </a:r>
            <a:r>
              <a:rPr lang="af-ZA" sz="2400" dirty="0" err="1" smtClean="0"/>
              <a:t>bv</a:t>
            </a:r>
            <a:r>
              <a:rPr lang="af-ZA" sz="2400" dirty="0" smtClean="0"/>
              <a:t> 2 weke 'n jaar vir persoonlike toerusting</a:t>
            </a:r>
          </a:p>
          <a:p>
            <a:pPr>
              <a:buFont typeface="Arial" pitchFamily="34" charset="0"/>
              <a:buChar char="•"/>
            </a:pPr>
            <a:r>
              <a:rPr lang="af-ZA" sz="2400" dirty="0" smtClean="0"/>
              <a:t> Sentrum vir Bedieningstoerusting en begeleiding (Rapport 2)</a:t>
            </a:r>
          </a:p>
          <a:p>
            <a:pPr>
              <a:buFont typeface="Arial" pitchFamily="34" charset="0"/>
              <a:buChar char="•"/>
            </a:pPr>
            <a:r>
              <a:rPr lang="af-ZA" sz="2400" dirty="0" smtClean="0"/>
              <a:t> Raak betrokke in gemeenskap / by gemeenskapsprojekte</a:t>
            </a:r>
          </a:p>
          <a:p>
            <a:pPr>
              <a:buFont typeface="Arial" pitchFamily="34" charset="0"/>
              <a:buChar char="•"/>
            </a:pPr>
            <a:r>
              <a:rPr lang="af-ZA" sz="2400" dirty="0" smtClean="0"/>
              <a:t> Leer om geleenthede raak te sien waar jy persoonlik kan evangeliseer.</a:t>
            </a:r>
          </a:p>
          <a:p>
            <a:endParaRPr lang="af-ZA" dirty="0"/>
          </a:p>
        </p:txBody>
      </p:sp>
    </p:spTree>
    <p:extLst>
      <p:ext uri="{BB962C8B-B14F-4D97-AF65-F5344CB8AC3E}">
        <p14:creationId xmlns:p14="http://schemas.microsoft.com/office/powerpoint/2010/main" val="264460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Word 'n toeruster van toerusters</a:t>
            </a:r>
            <a:endParaRPr lang="en-ZA"/>
          </a:p>
        </p:txBody>
      </p:sp>
      <p:sp>
        <p:nvSpPr>
          <p:cNvPr id="3" name="TextBox 2"/>
          <p:cNvSpPr txBox="1"/>
          <p:nvPr/>
        </p:nvSpPr>
        <p:spPr>
          <a:xfrm>
            <a:off x="251520" y="1196752"/>
            <a:ext cx="8568952" cy="5909310"/>
          </a:xfrm>
          <a:prstGeom prst="rect">
            <a:avLst/>
          </a:prstGeom>
          <a:noFill/>
        </p:spPr>
        <p:txBody>
          <a:bodyPr wrap="square" rtlCol="0">
            <a:spAutoFit/>
          </a:bodyPr>
          <a:lstStyle/>
          <a:p>
            <a:pPr>
              <a:buFont typeface="Arial" pitchFamily="34" charset="0"/>
              <a:buChar char="•"/>
            </a:pPr>
            <a:r>
              <a:rPr lang="af-ZA" sz="2400" dirty="0" smtClean="0"/>
              <a:t> Kweek die regte kerkbegrip – die kerk as instituut is nie die draer van die </a:t>
            </a:r>
            <a:r>
              <a:rPr lang="af-ZA" sz="2400" dirty="0" err="1" smtClean="0"/>
              <a:t>Missio</a:t>
            </a:r>
            <a:r>
              <a:rPr lang="af-ZA" sz="2400" dirty="0" smtClean="0"/>
              <a:t> </a:t>
            </a:r>
            <a:r>
              <a:rPr lang="af-ZA" sz="2400" dirty="0" err="1" smtClean="0"/>
              <a:t>Dei</a:t>
            </a:r>
            <a:r>
              <a:rPr lang="af-ZA" sz="2400" dirty="0" smtClean="0"/>
              <a:t> nie, maar elke gemeentelid in sy of haar uitlewing van die roeping daartoe – </a:t>
            </a:r>
            <a:r>
              <a:rPr lang="af-ZA" sz="2400" dirty="0" err="1" smtClean="0"/>
              <a:t>maw</a:t>
            </a:r>
            <a:r>
              <a:rPr lang="af-ZA" sz="2400" dirty="0" smtClean="0"/>
              <a:t> nie evangelisasie kommissies of enkele gemeentelede nie – maar elke lidmaat. </a:t>
            </a:r>
          </a:p>
          <a:p>
            <a:pPr>
              <a:buFont typeface="Arial" pitchFamily="34" charset="0"/>
              <a:buChar char="•"/>
            </a:pPr>
            <a:r>
              <a:rPr lang="af-ZA" sz="2400" dirty="0" smtClean="0"/>
              <a:t> Hoe bereik die predikant elke lidmaat effektief? </a:t>
            </a:r>
            <a:r>
              <a:rPr lang="af-ZA" sz="2400" dirty="0" err="1" smtClean="0"/>
              <a:t>Efes</a:t>
            </a:r>
            <a:r>
              <a:rPr lang="af-ZA" sz="2400" dirty="0" smtClean="0"/>
              <a:t> 4: 11 – 12 en 2 Tim 2 : </a:t>
            </a:r>
            <a:r>
              <a:rPr lang="af-ZA" sz="2400" dirty="0" err="1" smtClean="0"/>
              <a:t>2</a:t>
            </a:r>
            <a:r>
              <a:rPr lang="af-ZA" sz="2400" dirty="0" smtClean="0"/>
              <a:t> – Jy is 'n toeruster van </a:t>
            </a:r>
            <a:r>
              <a:rPr lang="af-ZA" sz="2400" dirty="0" err="1" smtClean="0"/>
              <a:t>toerusters</a:t>
            </a:r>
            <a:r>
              <a:rPr lang="af-ZA" sz="2400" dirty="0" smtClean="0"/>
              <a:t> – jy moet die besondere dienste toerus sodat hulle die gemeente kan toerus tot hierdie dienswerk. </a:t>
            </a:r>
          </a:p>
          <a:p>
            <a:pPr>
              <a:buFont typeface="Arial" pitchFamily="34" charset="0"/>
              <a:buChar char="•"/>
            </a:pPr>
            <a:r>
              <a:rPr lang="af-ZA" sz="2400" dirty="0" smtClean="0"/>
              <a:t> Invloed van eensydige herder-kudde model</a:t>
            </a:r>
          </a:p>
          <a:p>
            <a:pPr>
              <a:buFont typeface="Arial" pitchFamily="34" charset="0"/>
              <a:buChar char="•"/>
            </a:pPr>
            <a:r>
              <a:rPr lang="af-ZA" sz="2400" dirty="0" smtClean="0"/>
              <a:t> Kan nie meer aanvaar dat ouderlinge en diakens die dienswerk verstaan en prakties kan uitvoer nie – hulle het toerusting nodig</a:t>
            </a:r>
          </a:p>
          <a:p>
            <a:pPr>
              <a:buFont typeface="Arial" pitchFamily="34" charset="0"/>
              <a:buChar char="•"/>
            </a:pPr>
            <a:r>
              <a:rPr lang="af-ZA" sz="2400" dirty="0" smtClean="0"/>
              <a:t> Toerusting in die 3 C's (CRCA) </a:t>
            </a:r>
            <a:r>
              <a:rPr lang="af-ZA" sz="2400" dirty="0" err="1" smtClean="0"/>
              <a:t>Conviction</a:t>
            </a:r>
            <a:r>
              <a:rPr lang="af-ZA" sz="2400" dirty="0" smtClean="0"/>
              <a:t>, </a:t>
            </a:r>
            <a:r>
              <a:rPr lang="af-ZA" sz="2400" dirty="0" err="1" smtClean="0"/>
              <a:t>Character</a:t>
            </a:r>
            <a:r>
              <a:rPr lang="af-ZA" sz="2400" dirty="0" smtClean="0"/>
              <a:t> </a:t>
            </a:r>
            <a:r>
              <a:rPr lang="af-ZA" sz="2400" dirty="0" err="1" smtClean="0"/>
              <a:t>and</a:t>
            </a:r>
            <a:r>
              <a:rPr lang="af-ZA" sz="2400" dirty="0" smtClean="0"/>
              <a:t> </a:t>
            </a:r>
            <a:r>
              <a:rPr lang="af-ZA" sz="2400" dirty="0" err="1" smtClean="0"/>
              <a:t>Competence</a:t>
            </a:r>
            <a:endParaRPr lang="af-ZA" sz="2400" dirty="0" smtClean="0"/>
          </a:p>
          <a:p>
            <a:pPr>
              <a:buFont typeface="Arial" pitchFamily="34" charset="0"/>
              <a:buChar char="•"/>
            </a:pPr>
            <a:r>
              <a:rPr lang="af-ZA" sz="2400" dirty="0" smtClean="0"/>
              <a:t> Fokus op die leiers is langtermyn werk en langtermyn sukses</a:t>
            </a:r>
          </a:p>
          <a:p>
            <a:pPr>
              <a:buFont typeface="Arial" pitchFamily="34" charset="0"/>
              <a:buChar char="•"/>
            </a:pPr>
            <a:r>
              <a:rPr lang="af-ZA" sz="2400" dirty="0" smtClean="0"/>
              <a:t> Om 'n toeruster te wees verg ook aanpassing in bediening</a:t>
            </a:r>
          </a:p>
          <a:p>
            <a:pPr>
              <a:buFont typeface="Arial" pitchFamily="34" charset="0"/>
              <a:buChar char="•"/>
            </a:pPr>
            <a:endParaRPr lang="af-ZA" dirty="0"/>
          </a:p>
        </p:txBody>
      </p:sp>
    </p:spTree>
    <p:extLst>
      <p:ext uri="{BB962C8B-B14F-4D97-AF65-F5344CB8AC3E}">
        <p14:creationId xmlns:p14="http://schemas.microsoft.com/office/powerpoint/2010/main" val="264460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ZA"/>
          </a:p>
        </p:txBody>
      </p:sp>
      <p:pic>
        <p:nvPicPr>
          <p:cNvPr id="1026" name="Picture 2" descr="http://www.hiswordmymouth.com/attachments/Image/SPIRITUAL_MULTIPLICATION_PAUL_PORTRAIT.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extLst>
      <p:ext uri="{BB962C8B-B14F-4D97-AF65-F5344CB8AC3E}">
        <p14:creationId xmlns:p14="http://schemas.microsoft.com/office/powerpoint/2010/main" val="2644609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Begeleiding van die predikante</a:t>
            </a:r>
            <a:endParaRPr lang="en-ZA"/>
          </a:p>
        </p:txBody>
      </p:sp>
      <p:sp>
        <p:nvSpPr>
          <p:cNvPr id="3" name="TextBox 2"/>
          <p:cNvSpPr txBox="1"/>
          <p:nvPr/>
        </p:nvSpPr>
        <p:spPr>
          <a:xfrm>
            <a:off x="827584" y="1916832"/>
            <a:ext cx="7272808" cy="1569660"/>
          </a:xfrm>
          <a:prstGeom prst="rect">
            <a:avLst/>
          </a:prstGeom>
          <a:noFill/>
        </p:spPr>
        <p:txBody>
          <a:bodyPr wrap="square" rtlCol="0">
            <a:spAutoFit/>
          </a:bodyPr>
          <a:lstStyle/>
          <a:p>
            <a:pPr marL="342900" indent="-342900" algn="ctr">
              <a:buAutoNum type="arabicPeriod"/>
            </a:pPr>
            <a:r>
              <a:rPr lang="af-ZA" sz="3200" dirty="0" smtClean="0"/>
              <a:t>Herfokus jou dienswerk</a:t>
            </a:r>
          </a:p>
          <a:p>
            <a:pPr marL="342900" indent="-342900" algn="ctr">
              <a:buAutoNum type="arabicPeriod"/>
            </a:pPr>
            <a:r>
              <a:rPr lang="af-ZA" sz="3200" dirty="0" smtClean="0"/>
              <a:t>Rus jouself toe</a:t>
            </a:r>
          </a:p>
          <a:p>
            <a:pPr marL="342900" indent="-342900" algn="ctr">
              <a:buAutoNum type="arabicPeriod"/>
            </a:pPr>
            <a:r>
              <a:rPr lang="af-ZA" sz="3200" dirty="0" smtClean="0"/>
              <a:t>Word 'n toeruster van </a:t>
            </a:r>
            <a:r>
              <a:rPr lang="af-ZA" sz="3200" dirty="0" err="1" smtClean="0"/>
              <a:t>toerusters</a:t>
            </a:r>
            <a:endParaRPr lang="af-ZA" sz="3200" dirty="0"/>
          </a:p>
        </p:txBody>
      </p:sp>
    </p:spTree>
    <p:extLst>
      <p:ext uri="{BB962C8B-B14F-4D97-AF65-F5344CB8AC3E}">
        <p14:creationId xmlns:p14="http://schemas.microsoft.com/office/powerpoint/2010/main" val="264460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f-ZA" dirty="0" smtClean="0"/>
              <a:t>Herfokus jou dienswerk </a:t>
            </a:r>
            <a:endParaRPr lang="en-ZA" dirty="0"/>
          </a:p>
        </p:txBody>
      </p:sp>
      <p:sp>
        <p:nvSpPr>
          <p:cNvPr id="3" name="TextBox 2"/>
          <p:cNvSpPr txBox="1"/>
          <p:nvPr/>
        </p:nvSpPr>
        <p:spPr>
          <a:xfrm>
            <a:off x="179512" y="1052736"/>
            <a:ext cx="8640960" cy="4893647"/>
          </a:xfrm>
          <a:prstGeom prst="rect">
            <a:avLst/>
          </a:prstGeom>
          <a:noFill/>
        </p:spPr>
        <p:txBody>
          <a:bodyPr wrap="square" rtlCol="0">
            <a:spAutoFit/>
          </a:bodyPr>
          <a:lstStyle/>
          <a:p>
            <a:r>
              <a:rPr lang="af-ZA" sz="2400" dirty="0" smtClean="0"/>
              <a:t>In die lig van: </a:t>
            </a:r>
          </a:p>
          <a:p>
            <a:pPr marL="457200" indent="-457200">
              <a:buAutoNum type="arabicPeriod"/>
            </a:pPr>
            <a:r>
              <a:rPr lang="af-ZA" sz="2400" dirty="0" smtClean="0"/>
              <a:t>Die </a:t>
            </a:r>
            <a:r>
              <a:rPr lang="af-ZA" sz="2400" dirty="0" err="1" smtClean="0"/>
              <a:t>Missio</a:t>
            </a:r>
            <a:r>
              <a:rPr lang="af-ZA" sz="2400" dirty="0" smtClean="0"/>
              <a:t> </a:t>
            </a:r>
            <a:r>
              <a:rPr lang="af-ZA" sz="2400" dirty="0" err="1" smtClean="0"/>
              <a:t>Dei</a:t>
            </a:r>
            <a:r>
              <a:rPr lang="af-ZA" sz="2400" dirty="0" smtClean="0"/>
              <a:t> – is God se liefde vir die verlore wêreld ook jou liefde?</a:t>
            </a:r>
          </a:p>
          <a:p>
            <a:pPr marL="457200" indent="-457200">
              <a:buAutoNum type="arabicPeriod"/>
            </a:pPr>
            <a:r>
              <a:rPr lang="af-ZA" sz="2400" dirty="0" smtClean="0"/>
              <a:t>Die bevestigingsformulier</a:t>
            </a:r>
          </a:p>
          <a:p>
            <a:pPr marL="457200" indent="-457200">
              <a:buFont typeface="Arial" pitchFamily="34" charset="0"/>
              <a:buChar char="•"/>
            </a:pPr>
            <a:r>
              <a:rPr lang="af-ZA" sz="2400" dirty="0" smtClean="0"/>
              <a:t>Jy is toeruster </a:t>
            </a:r>
          </a:p>
          <a:p>
            <a:pPr marL="457200" indent="-457200">
              <a:buFont typeface="Arial" pitchFamily="34" charset="0"/>
              <a:buChar char="•"/>
            </a:pPr>
            <a:r>
              <a:rPr lang="af-ZA" sz="2400" dirty="0" smtClean="0"/>
              <a:t>Jy is herder</a:t>
            </a:r>
          </a:p>
          <a:p>
            <a:pPr marL="457200" indent="-457200">
              <a:buFont typeface="Arial" pitchFamily="34" charset="0"/>
              <a:buChar char="•"/>
            </a:pPr>
            <a:r>
              <a:rPr lang="af-ZA" sz="2400" dirty="0" smtClean="0"/>
              <a:t>Jy is 'n leier</a:t>
            </a:r>
          </a:p>
          <a:p>
            <a:pPr marL="457200" indent="-457200"/>
            <a:r>
              <a:rPr lang="af-ZA" sz="2400" dirty="0" smtClean="0"/>
              <a:t>Hoe? </a:t>
            </a:r>
          </a:p>
          <a:p>
            <a:pPr marL="457200" indent="-457200">
              <a:buFont typeface="Wingdings" pitchFamily="2" charset="2"/>
              <a:buChar char="q"/>
            </a:pPr>
            <a:r>
              <a:rPr lang="af-ZA" sz="2400" dirty="0" smtClean="0"/>
              <a:t>Woordverkondiging </a:t>
            </a:r>
          </a:p>
          <a:p>
            <a:pPr marL="457200" indent="-457200">
              <a:buFont typeface="Wingdings" pitchFamily="2" charset="2"/>
              <a:buChar char="q"/>
            </a:pPr>
            <a:r>
              <a:rPr lang="af-ZA" sz="2400" dirty="0" smtClean="0"/>
              <a:t>Bediening van Sakramente</a:t>
            </a:r>
          </a:p>
          <a:p>
            <a:pPr marL="457200" indent="-457200">
              <a:buFont typeface="Wingdings" pitchFamily="2" charset="2"/>
              <a:buChar char="q"/>
            </a:pPr>
            <a:r>
              <a:rPr lang="af-ZA" sz="2400" dirty="0" smtClean="0"/>
              <a:t>Gebedsbediening</a:t>
            </a:r>
          </a:p>
          <a:p>
            <a:pPr marL="457200" indent="-457200">
              <a:buFont typeface="Wingdings" pitchFamily="2" charset="2"/>
              <a:buChar char="q"/>
            </a:pPr>
            <a:r>
              <a:rPr lang="af-ZA" sz="2400" dirty="0" smtClean="0"/>
              <a:t>Help met regering</a:t>
            </a:r>
          </a:p>
          <a:p>
            <a:pPr marL="457200" indent="-457200">
              <a:buFont typeface="Wingdings" pitchFamily="2" charset="2"/>
              <a:buChar char="q"/>
            </a:pPr>
            <a:r>
              <a:rPr lang="af-ZA" sz="2400" dirty="0" smtClean="0"/>
              <a:t>En..................?</a:t>
            </a:r>
            <a:endParaRPr lang="af-ZA" sz="2400" dirty="0"/>
          </a:p>
        </p:txBody>
      </p:sp>
    </p:spTree>
    <p:extLst>
      <p:ext uri="{BB962C8B-B14F-4D97-AF65-F5344CB8AC3E}">
        <p14:creationId xmlns:p14="http://schemas.microsoft.com/office/powerpoint/2010/main" val="209257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calcmode="lin" valueType="num">
                                      <p:cBhvr additive="base">
                                        <p:cTn id="38"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additive="base">
                                        <p:cTn id="42"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4" presetID="2" presetClass="entr" presetSubtype="4" fill="hold" nodeType="withEffect">
                                  <p:stCondLst>
                                    <p:cond delay="0"/>
                                  </p:stCondLst>
                                  <p:childTnLst>
                                    <p:set>
                                      <p:cBhvr>
                                        <p:cTn id="45" dur="1" fill="hold">
                                          <p:stCondLst>
                                            <p:cond delay="0"/>
                                          </p:stCondLst>
                                        </p:cTn>
                                        <p:tgtEl>
                                          <p:spTgt spid="3">
                                            <p:txEl>
                                              <p:pRg st="9" end="9"/>
                                            </p:txEl>
                                          </p:spTgt>
                                        </p:tgtEl>
                                        <p:attrNameLst>
                                          <p:attrName>style.visibility</p:attrName>
                                        </p:attrNameLst>
                                      </p:cBhvr>
                                      <p:to>
                                        <p:strVal val="visible"/>
                                      </p:to>
                                    </p:set>
                                    <p:anim calcmode="lin" valueType="num">
                                      <p:cBhvr additive="base">
                                        <p:cTn id="46"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8" presetID="2" presetClass="entr" presetSubtype="4" fill="hold" nodeType="withEffect">
                                  <p:stCondLst>
                                    <p:cond delay="0"/>
                                  </p:stCondLst>
                                  <p:childTnLst>
                                    <p:set>
                                      <p:cBhvr>
                                        <p:cTn id="49" dur="1" fill="hold">
                                          <p:stCondLst>
                                            <p:cond delay="0"/>
                                          </p:stCondLst>
                                        </p:cTn>
                                        <p:tgtEl>
                                          <p:spTgt spid="3">
                                            <p:txEl>
                                              <p:pRg st="10" end="10"/>
                                            </p:txEl>
                                          </p:spTgt>
                                        </p:tgtEl>
                                        <p:attrNameLst>
                                          <p:attrName>style.visibility</p:attrName>
                                        </p:attrNameLst>
                                      </p:cBhvr>
                                      <p:to>
                                        <p:strVal val="visible"/>
                                      </p:to>
                                    </p:set>
                                    <p:anim calcmode="lin" valueType="num">
                                      <p:cBhvr additive="base">
                                        <p:cTn id="50"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2" presetID="2" presetClass="entr" presetSubtype="4" fill="hold" nodeType="withEffect">
                                  <p:stCondLst>
                                    <p:cond delay="0"/>
                                  </p:stCondLst>
                                  <p:childTnLst>
                                    <p:set>
                                      <p:cBhvr>
                                        <p:cTn id="53" dur="1" fill="hold">
                                          <p:stCondLst>
                                            <p:cond delay="0"/>
                                          </p:stCondLst>
                                        </p:cTn>
                                        <p:tgtEl>
                                          <p:spTgt spid="3">
                                            <p:txEl>
                                              <p:pRg st="11" end="11"/>
                                            </p:txEl>
                                          </p:spTgt>
                                        </p:tgtEl>
                                        <p:attrNameLst>
                                          <p:attrName>style.visibility</p:attrName>
                                        </p:attrNameLst>
                                      </p:cBhvr>
                                      <p:to>
                                        <p:strVal val="visible"/>
                                      </p:to>
                                    </p:set>
                                    <p:anim calcmode="lin" valueType="num">
                                      <p:cBhvr additive="base">
                                        <p:cTn id="54"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Herfokus jou dienswerk</a:t>
            </a:r>
            <a:endParaRPr lang="en-ZA"/>
          </a:p>
        </p:txBody>
      </p:sp>
      <p:sp>
        <p:nvSpPr>
          <p:cNvPr id="3" name="TextBox 2"/>
          <p:cNvSpPr txBox="1"/>
          <p:nvPr/>
        </p:nvSpPr>
        <p:spPr>
          <a:xfrm>
            <a:off x="179512" y="1412776"/>
            <a:ext cx="8784976" cy="5755422"/>
          </a:xfrm>
          <a:prstGeom prst="rect">
            <a:avLst/>
          </a:prstGeom>
          <a:noFill/>
        </p:spPr>
        <p:txBody>
          <a:bodyPr wrap="square" rtlCol="0">
            <a:spAutoFit/>
          </a:bodyPr>
          <a:lstStyle/>
          <a:p>
            <a:pPr>
              <a:buFont typeface="Wingdings" pitchFamily="2" charset="2"/>
              <a:buChar char="q"/>
            </a:pPr>
            <a:r>
              <a:rPr lang="af-ZA" dirty="0" smtClean="0"/>
              <a:t> </a:t>
            </a:r>
            <a:r>
              <a:rPr lang="af-ZA" sz="2400" dirty="0" smtClean="0"/>
              <a:t>Ja: Jy is ook evangelis/ sendeling:</a:t>
            </a:r>
          </a:p>
          <a:p>
            <a:r>
              <a:rPr lang="af-ZA" sz="2400" dirty="0" smtClean="0"/>
              <a:t>" Dit is ook u roeping om aan die wêreld die evangelie te verkondig en om die gelowiges op te wek om die Naam van die Here Jesus voor die mense te bely. U moet ook die </a:t>
            </a:r>
            <a:r>
              <a:rPr lang="af-ZA" sz="2400" dirty="0" err="1" smtClean="0"/>
              <a:t>afgedwaaldes</a:t>
            </a:r>
            <a:r>
              <a:rPr lang="af-ZA" sz="2400" dirty="0" smtClean="0"/>
              <a:t> opsoek om hulle in die gemeenskap van die kerk terug te bring"</a:t>
            </a:r>
          </a:p>
          <a:p>
            <a:pPr>
              <a:buFont typeface="Arial" pitchFamily="34" charset="0"/>
              <a:buChar char="•"/>
            </a:pPr>
            <a:r>
              <a:rPr lang="af-ZA" sz="2400" dirty="0" smtClean="0"/>
              <a:t>Aanhaling uit 2 </a:t>
            </a:r>
            <a:r>
              <a:rPr lang="af-ZA" sz="2400" dirty="0" err="1" smtClean="0"/>
              <a:t>Kor</a:t>
            </a:r>
            <a:r>
              <a:rPr lang="af-ZA" sz="2400" dirty="0" smtClean="0"/>
              <a:t> 5: 18 – 20 : die bediening van die versoening! </a:t>
            </a:r>
          </a:p>
          <a:p>
            <a:endParaRPr lang="af-ZA" sz="2400" dirty="0" smtClean="0"/>
          </a:p>
          <a:p>
            <a:pPr>
              <a:buFont typeface="Arial" pitchFamily="34" charset="0"/>
              <a:buChar char="•"/>
            </a:pPr>
            <a:r>
              <a:rPr lang="af-ZA" sz="2400" dirty="0" smtClean="0"/>
              <a:t>Hoe voer ons hierdie opdrag getrou uit? </a:t>
            </a:r>
          </a:p>
          <a:p>
            <a:r>
              <a:rPr lang="af-ZA" sz="2400" dirty="0" smtClean="0"/>
              <a:t>Vraag: Wie is tans persoonlik besig met evangelisering van 'n ongelowige? </a:t>
            </a:r>
          </a:p>
          <a:p>
            <a:pPr>
              <a:buFont typeface="Arial" pitchFamily="34" charset="0"/>
              <a:buChar char="•"/>
            </a:pPr>
            <a:r>
              <a:rPr lang="af-ZA" sz="2400" dirty="0" smtClean="0"/>
              <a:t>Die rol van beroepsbriewe om ons eensydig te rig in ons bediening. </a:t>
            </a:r>
          </a:p>
          <a:p>
            <a:r>
              <a:rPr lang="af-ZA" sz="2000" dirty="0" smtClean="0"/>
              <a:t>Die standaardbewoording: "Mag u spoedig na die kerk oorkom om in leer en lewe, in die verkondiging van die Woord, bediening van die Sakramente, onderrig van die jeug, gereelde huisbesoeke en vertroosting van die siekes die hele kudde te versorg"</a:t>
            </a:r>
            <a:endParaRPr lang="af-ZA" sz="2400" dirty="0" smtClean="0"/>
          </a:p>
          <a:p>
            <a:endParaRPr lang="af-ZA" sz="2400" dirty="0"/>
          </a:p>
        </p:txBody>
      </p:sp>
    </p:spTree>
    <p:extLst>
      <p:ext uri="{BB962C8B-B14F-4D97-AF65-F5344CB8AC3E}">
        <p14:creationId xmlns:p14="http://schemas.microsoft.com/office/powerpoint/2010/main" val="264460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Herfokus jou dienswerk</a:t>
            </a:r>
            <a:endParaRPr lang="en-ZA"/>
          </a:p>
        </p:txBody>
      </p:sp>
      <p:sp>
        <p:nvSpPr>
          <p:cNvPr id="3" name="TextBox 2"/>
          <p:cNvSpPr txBox="1"/>
          <p:nvPr/>
        </p:nvSpPr>
        <p:spPr>
          <a:xfrm>
            <a:off x="179512" y="1268760"/>
            <a:ext cx="8784976" cy="5262979"/>
          </a:xfrm>
          <a:prstGeom prst="rect">
            <a:avLst/>
          </a:prstGeom>
          <a:noFill/>
        </p:spPr>
        <p:txBody>
          <a:bodyPr wrap="square" rtlCol="0">
            <a:spAutoFit/>
          </a:bodyPr>
          <a:lstStyle/>
          <a:p>
            <a:pPr algn="just">
              <a:buFont typeface="Arial" pitchFamily="34" charset="0"/>
              <a:buChar char="•"/>
            </a:pPr>
            <a:r>
              <a:rPr lang="af-ZA" sz="2400" dirty="0" smtClean="0"/>
              <a:t> Beroepsbriewe verwoord iets van die gemeente se verstaan van </a:t>
            </a:r>
            <a:r>
              <a:rPr lang="af-ZA" sz="2400" dirty="0" err="1" smtClean="0"/>
              <a:t>kerkwees</a:t>
            </a:r>
            <a:r>
              <a:rPr lang="af-ZA" sz="2400" dirty="0" smtClean="0"/>
              <a:t> – fokus slegs die opbou van die gemeente en nie die uitbou van die gemeente nie – met die gevolg dat die predikant se fokus en tyd ook sodanig deur die kerkraad gerig word. </a:t>
            </a:r>
          </a:p>
          <a:p>
            <a:pPr algn="just"/>
            <a:endParaRPr lang="af-ZA" sz="2400" dirty="0" smtClean="0"/>
          </a:p>
          <a:p>
            <a:pPr algn="just">
              <a:buFont typeface="Arial" pitchFamily="34" charset="0"/>
              <a:buChar char="•"/>
            </a:pPr>
            <a:r>
              <a:rPr lang="af-ZA" sz="2400" dirty="0" smtClean="0"/>
              <a:t> Persoonlike ervaring – slegs een uit 8 beroepsbriewe het die </a:t>
            </a:r>
            <a:r>
              <a:rPr lang="af-ZA" sz="2400" dirty="0" err="1" smtClean="0"/>
              <a:t>Missio</a:t>
            </a:r>
            <a:r>
              <a:rPr lang="af-ZA" sz="2400" dirty="0" smtClean="0"/>
              <a:t> </a:t>
            </a:r>
            <a:r>
              <a:rPr lang="af-ZA" sz="2400" dirty="0" err="1" smtClean="0"/>
              <a:t>Dei</a:t>
            </a:r>
            <a:r>
              <a:rPr lang="af-ZA" sz="2400" dirty="0" smtClean="0"/>
              <a:t> in gedagte gehad: </a:t>
            </a:r>
          </a:p>
          <a:p>
            <a:pPr algn="just"/>
            <a:r>
              <a:rPr lang="af-ZA" sz="2400" dirty="0" smtClean="0"/>
              <a:t>"die vestiging van die profetiese bestaan van die gemeente binne die breër gemeenskap as 'n </a:t>
            </a:r>
            <a:r>
              <a:rPr lang="af-ZA" sz="2400" dirty="0" err="1" smtClean="0"/>
              <a:t>missionere</a:t>
            </a:r>
            <a:r>
              <a:rPr lang="af-ZA" sz="2400" dirty="0" smtClean="0"/>
              <a:t> liggaam van Christus. Evangelisasie toerusting in die gemeente. Kweek van begrip en deernis vir die nood van ons geloofsgenote in die swarte en ander kerke in die GKSA."</a:t>
            </a:r>
          </a:p>
          <a:p>
            <a:pPr algn="just"/>
            <a:endParaRPr lang="af-ZA" sz="2400" dirty="0" smtClean="0"/>
          </a:p>
          <a:p>
            <a:pPr algn="just">
              <a:buFont typeface="Arial" pitchFamily="34" charset="0"/>
              <a:buChar char="•"/>
            </a:pPr>
            <a:r>
              <a:rPr lang="af-ZA" sz="2400" dirty="0" smtClean="0"/>
              <a:t> Predikante moet leiding gee om gemeentes ook te herfokus</a:t>
            </a:r>
            <a:endParaRPr lang="af-ZA" sz="2400" dirty="0"/>
          </a:p>
        </p:txBody>
      </p:sp>
    </p:spTree>
    <p:extLst>
      <p:ext uri="{BB962C8B-B14F-4D97-AF65-F5344CB8AC3E}">
        <p14:creationId xmlns:p14="http://schemas.microsoft.com/office/powerpoint/2010/main" val="264460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Herfokus jou dienswerk</a:t>
            </a:r>
            <a:endParaRPr lang="en-ZA"/>
          </a:p>
        </p:txBody>
      </p:sp>
      <p:sp>
        <p:nvSpPr>
          <p:cNvPr id="3" name="TextBox 2"/>
          <p:cNvSpPr txBox="1"/>
          <p:nvPr/>
        </p:nvSpPr>
        <p:spPr>
          <a:xfrm>
            <a:off x="323528" y="1268760"/>
            <a:ext cx="8640960" cy="4801314"/>
          </a:xfrm>
          <a:prstGeom prst="rect">
            <a:avLst/>
          </a:prstGeom>
          <a:noFill/>
        </p:spPr>
        <p:txBody>
          <a:bodyPr wrap="square" rtlCol="0">
            <a:spAutoFit/>
          </a:bodyPr>
          <a:lstStyle/>
          <a:p>
            <a:pPr lvl="3"/>
            <a:endParaRPr lang="af-ZA" dirty="0" smtClean="0"/>
          </a:p>
          <a:p>
            <a:r>
              <a:rPr lang="af-ZA" sz="2400" u="sng" dirty="0" smtClean="0"/>
              <a:t>Aanbevelings van rapport 2015 Deputate </a:t>
            </a:r>
            <a:r>
              <a:rPr lang="af-ZA" sz="2400" u="sng" dirty="0" err="1" smtClean="0"/>
              <a:t>Kerkgroei</a:t>
            </a:r>
            <a:r>
              <a:rPr lang="af-ZA" sz="2400" u="sng" dirty="0" smtClean="0"/>
              <a:t> Bediening</a:t>
            </a:r>
            <a:endParaRPr lang="en-ZA" sz="2400" dirty="0" smtClean="0"/>
          </a:p>
          <a:p>
            <a:endParaRPr lang="af-ZA" sz="2400" dirty="0" smtClean="0"/>
          </a:p>
          <a:p>
            <a:r>
              <a:rPr lang="af-ZA" sz="2400" dirty="0" smtClean="0"/>
              <a:t>Daarom beveel ons hier aan dat </a:t>
            </a:r>
            <a:r>
              <a:rPr lang="af-ZA" sz="2400" dirty="0" err="1" smtClean="0"/>
              <a:t>‘n</a:t>
            </a:r>
            <a:r>
              <a:rPr lang="af-ZA" sz="2400" dirty="0" smtClean="0"/>
              <a:t> toerustingshandleiding vir predikante en Kerkrade geskryf word deur die te </a:t>
            </a:r>
            <a:r>
              <a:rPr lang="af-ZA" sz="2400" dirty="0" err="1" smtClean="0"/>
              <a:t>benoeme</a:t>
            </a:r>
            <a:r>
              <a:rPr lang="af-ZA" sz="2400" dirty="0" smtClean="0"/>
              <a:t> Deputate wat:</a:t>
            </a:r>
            <a:endParaRPr lang="en-ZA" sz="2400" dirty="0" smtClean="0"/>
          </a:p>
          <a:p>
            <a:r>
              <a:rPr lang="af-ZA" sz="2400" dirty="0" smtClean="0"/>
              <a:t>1.Deeglike navorsing doen oor die stand van sake onder predikante van die GKSA. – (verwys na probleme uit studies)</a:t>
            </a:r>
          </a:p>
          <a:p>
            <a:r>
              <a:rPr lang="af-ZA" sz="2400" dirty="0" smtClean="0"/>
              <a:t>2. </a:t>
            </a:r>
            <a:r>
              <a:rPr lang="af-ZA" sz="2400" b="1" dirty="0" smtClean="0"/>
              <a:t>Daarop klem lê hoe predikante se werk herfokus kan word op wat hulle oorspronklik belowe het met hulle bevestiging. Die Bevestigingsformulier bied </a:t>
            </a:r>
            <a:r>
              <a:rPr lang="af-ZA" sz="2400" b="1" dirty="0" err="1" smtClean="0"/>
              <a:t>‘n</a:t>
            </a:r>
            <a:r>
              <a:rPr lang="af-ZA" sz="2400" b="1" dirty="0" smtClean="0"/>
              <a:t> baie goeie vertrekpunt.</a:t>
            </a:r>
          </a:p>
          <a:p>
            <a:r>
              <a:rPr lang="af-ZA" sz="2400" dirty="0" smtClean="0"/>
              <a:t>3.Predikante veral toerus om opnuut weer in hulle werk volledig te konsentreer op </a:t>
            </a:r>
            <a:r>
              <a:rPr lang="af-ZA" sz="2400" b="1" dirty="0" smtClean="0"/>
              <a:t>Woordbediening i</a:t>
            </a:r>
            <a:r>
              <a:rPr lang="af-ZA" sz="2400" dirty="0" smtClean="0"/>
              <a:t>n al sy gestaltes.</a:t>
            </a:r>
          </a:p>
        </p:txBody>
      </p:sp>
    </p:spTree>
    <p:extLst>
      <p:ext uri="{BB962C8B-B14F-4D97-AF65-F5344CB8AC3E}">
        <p14:creationId xmlns:p14="http://schemas.microsoft.com/office/powerpoint/2010/main" val="264460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lstStyle/>
          <a:p>
            <a:r>
              <a:rPr lang="en-ZA" smtClean="0"/>
              <a:t>Herfokus jou dienswerk</a:t>
            </a:r>
            <a:endParaRPr lang="en-ZA"/>
          </a:p>
        </p:txBody>
      </p:sp>
      <p:sp>
        <p:nvSpPr>
          <p:cNvPr id="3" name="TextBox 2"/>
          <p:cNvSpPr txBox="1"/>
          <p:nvPr/>
        </p:nvSpPr>
        <p:spPr>
          <a:xfrm>
            <a:off x="179512" y="1268760"/>
            <a:ext cx="8964488" cy="6186309"/>
          </a:xfrm>
          <a:prstGeom prst="rect">
            <a:avLst/>
          </a:prstGeom>
          <a:noFill/>
        </p:spPr>
        <p:txBody>
          <a:bodyPr wrap="square" rtlCol="0">
            <a:spAutoFit/>
          </a:bodyPr>
          <a:lstStyle/>
          <a:p>
            <a:r>
              <a:rPr lang="af-ZA" sz="2400" dirty="0" smtClean="0"/>
              <a:t>2015 Rapport vervolg:</a:t>
            </a:r>
          </a:p>
          <a:p>
            <a:r>
              <a:rPr lang="af-ZA" sz="2400" dirty="0" smtClean="0"/>
              <a:t>4. Predikante toerus om </a:t>
            </a:r>
            <a:r>
              <a:rPr lang="af-ZA" sz="2400" b="1" dirty="0" smtClean="0"/>
              <a:t>baie meer te bid </a:t>
            </a:r>
            <a:r>
              <a:rPr lang="af-ZA" sz="2400" dirty="0" smtClean="0"/>
              <a:t>en ook voorgangers in die gebed te wees.</a:t>
            </a:r>
          </a:p>
          <a:p>
            <a:r>
              <a:rPr lang="af-ZA" sz="2400" dirty="0" smtClean="0"/>
              <a:t>5. Predikante toerus om </a:t>
            </a:r>
            <a:r>
              <a:rPr lang="af-ZA" sz="2400" b="1" dirty="0" smtClean="0"/>
              <a:t>geestelike leiers (</a:t>
            </a:r>
            <a:r>
              <a:rPr lang="af-ZA" sz="2400" b="1" dirty="0" err="1" smtClean="0"/>
              <a:t>Heb</a:t>
            </a:r>
            <a:r>
              <a:rPr lang="af-ZA" sz="2400" b="1" dirty="0" smtClean="0"/>
              <a:t> 13:5)</a:t>
            </a:r>
            <a:r>
              <a:rPr lang="af-ZA" sz="2400" dirty="0" smtClean="0"/>
              <a:t> vir die gemeente te wees en nie gemeentelike bestuurders nie.</a:t>
            </a:r>
          </a:p>
          <a:p>
            <a:r>
              <a:rPr lang="af-ZA" sz="2400" dirty="0" smtClean="0"/>
              <a:t>6. Klem lê op die belang van predikante </a:t>
            </a:r>
            <a:r>
              <a:rPr lang="af-ZA" sz="2400" b="1" dirty="0" smtClean="0"/>
              <a:t>se persoonlike geestelike groei</a:t>
            </a:r>
            <a:r>
              <a:rPr lang="af-ZA" sz="2400" b="1" dirty="0" smtClean="0"/>
              <a:t>. </a:t>
            </a:r>
            <a:r>
              <a:rPr lang="af-ZA" sz="2400" dirty="0" smtClean="0"/>
              <a:t>Predikante </a:t>
            </a:r>
            <a:r>
              <a:rPr lang="af-ZA" sz="2400" dirty="0" smtClean="0"/>
              <a:t>se geestelike groei te verbind aan die gemeente se geestelike groei. </a:t>
            </a:r>
            <a:r>
              <a:rPr lang="af-ZA" sz="2400" dirty="0" smtClean="0"/>
              <a:t>(</a:t>
            </a:r>
            <a:r>
              <a:rPr lang="af-ZA" sz="2400" dirty="0" err="1" smtClean="0"/>
              <a:t>Maxwell:Law</a:t>
            </a:r>
            <a:r>
              <a:rPr lang="af-ZA" sz="2400" dirty="0" smtClean="0"/>
              <a:t> </a:t>
            </a:r>
            <a:r>
              <a:rPr lang="af-ZA" sz="2400" dirty="0" smtClean="0"/>
              <a:t>of </a:t>
            </a:r>
            <a:r>
              <a:rPr lang="af-ZA" sz="2400" dirty="0" err="1" smtClean="0"/>
              <a:t>the</a:t>
            </a:r>
            <a:r>
              <a:rPr lang="af-ZA" sz="2400" dirty="0" smtClean="0"/>
              <a:t> Lid)</a:t>
            </a:r>
          </a:p>
          <a:p>
            <a:r>
              <a:rPr lang="af-ZA" sz="2400" dirty="0" smtClean="0"/>
              <a:t>7. Predikante toerus om </a:t>
            </a:r>
            <a:r>
              <a:rPr lang="af-ZA" sz="2400" dirty="0" err="1" smtClean="0"/>
              <a:t>‘n</a:t>
            </a:r>
            <a:r>
              <a:rPr lang="af-ZA" sz="2400" dirty="0" smtClean="0"/>
              <a:t> gebalanseerde lewe te lei te midde van die bedieningsdruk.</a:t>
            </a:r>
          </a:p>
          <a:p>
            <a:r>
              <a:rPr lang="af-ZA" sz="2400" dirty="0" smtClean="0"/>
              <a:t>8. Kerkrade toerus om </a:t>
            </a:r>
            <a:r>
              <a:rPr lang="af-ZA" sz="2400" dirty="0" err="1" smtClean="0"/>
              <a:t>‘n</a:t>
            </a:r>
            <a:r>
              <a:rPr lang="af-ZA" sz="2400" dirty="0" smtClean="0"/>
              <a:t> herevaluering van die predikant se werk te doen en weer in lyn te kry met Skrif, Belydenis, Kerkorde en die Bevestigingsformulier vir predikante.</a:t>
            </a:r>
          </a:p>
          <a:p>
            <a:r>
              <a:rPr lang="af-ZA" sz="2400" dirty="0" smtClean="0"/>
              <a:t>9. Gemeentelede toerus sodat hulle verwagtinge van predikante weer in lyn met die Skrif kan kom.</a:t>
            </a:r>
            <a:endParaRPr lang="en-ZA" sz="2400" dirty="0" smtClean="0"/>
          </a:p>
          <a:p>
            <a:endParaRPr lang="af-ZA" dirty="0" smtClean="0"/>
          </a:p>
          <a:p>
            <a:endParaRPr lang="af-ZA" dirty="0"/>
          </a:p>
        </p:txBody>
      </p:sp>
    </p:spTree>
    <p:extLst>
      <p:ext uri="{BB962C8B-B14F-4D97-AF65-F5344CB8AC3E}">
        <p14:creationId xmlns:p14="http://schemas.microsoft.com/office/powerpoint/2010/main" val="264460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Herfokus deur ….. Jouself te bekeer</a:t>
            </a:r>
            <a:endParaRPr lang="en-ZA"/>
          </a:p>
        </p:txBody>
      </p:sp>
      <p:sp>
        <p:nvSpPr>
          <p:cNvPr id="3" name="TextBox 2"/>
          <p:cNvSpPr txBox="1"/>
          <p:nvPr/>
        </p:nvSpPr>
        <p:spPr>
          <a:xfrm>
            <a:off x="179512" y="1268760"/>
            <a:ext cx="8784976" cy="5539978"/>
          </a:xfrm>
          <a:prstGeom prst="rect">
            <a:avLst/>
          </a:prstGeom>
          <a:noFill/>
        </p:spPr>
        <p:txBody>
          <a:bodyPr wrap="square" rtlCol="0">
            <a:spAutoFit/>
          </a:bodyPr>
          <a:lstStyle/>
          <a:p>
            <a:pPr marL="342900" indent="-342900">
              <a:buFont typeface="+mj-lt"/>
              <a:buAutoNum type="arabicPeriod"/>
            </a:pPr>
            <a:r>
              <a:rPr lang="af-ZA" sz="2400" dirty="0" smtClean="0"/>
              <a:t>Ek is deel van die </a:t>
            </a:r>
            <a:r>
              <a:rPr lang="af-ZA" sz="2400" dirty="0" err="1" smtClean="0"/>
              <a:t>Missio</a:t>
            </a:r>
            <a:r>
              <a:rPr lang="af-ZA" sz="2400" dirty="0" smtClean="0"/>
              <a:t> </a:t>
            </a:r>
            <a:r>
              <a:rPr lang="af-ZA" sz="2400" dirty="0" err="1" smtClean="0"/>
              <a:t>Dei</a:t>
            </a:r>
            <a:r>
              <a:rPr lang="af-ZA" sz="2400" dirty="0" smtClean="0"/>
              <a:t> van God – sien  2015 Rapport oor bekering</a:t>
            </a:r>
          </a:p>
          <a:p>
            <a:pPr marL="342900" indent="-342900">
              <a:buFont typeface="+mj-lt"/>
              <a:buAutoNum type="arabicPeriod"/>
            </a:pPr>
            <a:r>
              <a:rPr lang="af-ZA" sz="2400" dirty="0" smtClean="0"/>
              <a:t>Ek word ook geroep om verlore sondaars van die liefde van God te vertel.</a:t>
            </a:r>
          </a:p>
          <a:p>
            <a:pPr marL="342900" indent="-342900">
              <a:buFont typeface="+mj-lt"/>
              <a:buAutoNum type="arabicPeriod"/>
            </a:pPr>
            <a:r>
              <a:rPr lang="af-ZA" sz="2400" dirty="0" smtClean="0"/>
              <a:t>Ek word eerste geroep om die gemeente hierin te lei want dit is ek  wat die gemeente moet lei deur Woordverkondiging en gebede en die gemeente moet toerus om die opdrag uit te voer.</a:t>
            </a:r>
          </a:p>
          <a:p>
            <a:pPr marL="342900" indent="-342900">
              <a:buFont typeface="+mj-lt"/>
              <a:buAutoNum type="arabicPeriod"/>
            </a:pPr>
            <a:r>
              <a:rPr lang="af-ZA" sz="2400" dirty="0" smtClean="0"/>
              <a:t>Ek moet my bediening herfokus om weeklikse tyd en aandag aan die roepingswerk te gee – minstens een dag per week</a:t>
            </a:r>
          </a:p>
          <a:p>
            <a:pPr marL="342900" indent="-342900">
              <a:buFont typeface="+mj-lt"/>
              <a:buAutoNum type="arabicPeriod"/>
            </a:pPr>
            <a:r>
              <a:rPr lang="af-ZA" sz="2400" dirty="0" smtClean="0"/>
              <a:t>Uitbouwerk is ongemaklike en moeilike werk! Ek moet bekeer uit my gemaksone en hierdie roeping vervul – al is dit hoe moeilik.</a:t>
            </a:r>
          </a:p>
          <a:p>
            <a:pPr marL="342900" indent="-342900">
              <a:buFont typeface="+mj-lt"/>
              <a:buAutoNum type="arabicPeriod"/>
            </a:pPr>
            <a:r>
              <a:rPr lang="af-ZA" sz="2400" dirty="0" smtClean="0"/>
              <a:t>Ek moet die voorbeeld aan die gemeente stel. </a:t>
            </a:r>
          </a:p>
          <a:p>
            <a:pPr marL="342900" indent="-342900">
              <a:buFont typeface="+mj-lt"/>
              <a:buAutoNum type="arabicPeriod"/>
            </a:pPr>
            <a:r>
              <a:rPr lang="af-ZA" sz="2400" dirty="0" smtClean="0"/>
              <a:t>Ek moet besef dat indien ek ongehoorsaam bly, sal die gemeente ongehoorsaam bly. </a:t>
            </a:r>
          </a:p>
          <a:p>
            <a:pPr marL="342900" indent="-342900"/>
            <a:endParaRPr lang="af-ZA" dirty="0"/>
          </a:p>
        </p:txBody>
      </p:sp>
    </p:spTree>
    <p:extLst>
      <p:ext uri="{BB962C8B-B14F-4D97-AF65-F5344CB8AC3E}">
        <p14:creationId xmlns:p14="http://schemas.microsoft.com/office/powerpoint/2010/main" val="264460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mtClean="0"/>
              <a:t>Rus jouself toe mbt die Missio Dei</a:t>
            </a:r>
            <a:endParaRPr lang="en-ZA"/>
          </a:p>
        </p:txBody>
      </p:sp>
      <p:sp>
        <p:nvSpPr>
          <p:cNvPr id="3" name="TextBox 2"/>
          <p:cNvSpPr txBox="1"/>
          <p:nvPr/>
        </p:nvSpPr>
        <p:spPr>
          <a:xfrm>
            <a:off x="179512" y="1340768"/>
            <a:ext cx="8712968" cy="5539978"/>
          </a:xfrm>
          <a:prstGeom prst="rect">
            <a:avLst/>
          </a:prstGeom>
          <a:noFill/>
        </p:spPr>
        <p:txBody>
          <a:bodyPr wrap="square" rtlCol="0">
            <a:spAutoFit/>
          </a:bodyPr>
          <a:lstStyle/>
          <a:p>
            <a:pPr>
              <a:buFont typeface="Arial" pitchFamily="34" charset="0"/>
              <a:buChar char="•"/>
            </a:pPr>
            <a:r>
              <a:rPr lang="af-ZA" sz="2000" dirty="0" smtClean="0"/>
              <a:t> </a:t>
            </a:r>
            <a:r>
              <a:rPr lang="af-ZA" sz="2800" dirty="0" smtClean="0"/>
              <a:t>Baie dienende en ouer predikante het 'n gebrekkig opleiding met betrekking tot die uitbou van die kerk ontvang aan die TSP.</a:t>
            </a:r>
          </a:p>
          <a:p>
            <a:pPr>
              <a:buFont typeface="Arial" pitchFamily="34" charset="0"/>
              <a:buChar char="•"/>
            </a:pPr>
            <a:r>
              <a:rPr lang="af-ZA" sz="2800" dirty="0" smtClean="0"/>
              <a:t> Die meeste wat hierin vir ons ander 'n voorbeeld geword het, </a:t>
            </a:r>
            <a:r>
              <a:rPr lang="af-ZA" sz="2800" dirty="0" err="1" smtClean="0"/>
              <a:t>het</a:t>
            </a:r>
            <a:r>
              <a:rPr lang="af-ZA" sz="2800" dirty="0" smtClean="0"/>
              <a:t> dit deur eie ervaring en eie toerusting reggekry.</a:t>
            </a:r>
          </a:p>
          <a:p>
            <a:pPr>
              <a:buFont typeface="Arial" pitchFamily="34" charset="0"/>
              <a:buChar char="•"/>
            </a:pPr>
            <a:r>
              <a:rPr lang="af-ZA" sz="2800" dirty="0" smtClean="0"/>
              <a:t> Erken dat jy toerusting/opleiding nodig het</a:t>
            </a:r>
          </a:p>
          <a:p>
            <a:pPr>
              <a:buFont typeface="Arial" pitchFamily="34" charset="0"/>
              <a:buChar char="•"/>
            </a:pPr>
            <a:r>
              <a:rPr lang="af-ZA" sz="2800" dirty="0" smtClean="0"/>
              <a:t> Begin deur iets daaraan te doen</a:t>
            </a:r>
          </a:p>
          <a:p>
            <a:pPr>
              <a:buFont typeface="Arial" pitchFamily="34" charset="0"/>
              <a:buChar char="•"/>
            </a:pPr>
            <a:r>
              <a:rPr lang="af-ZA" sz="2800" dirty="0" smtClean="0"/>
              <a:t> Begin by die Woord – bestudeer die Woord opnuut in die lig van God se opdrag sodat jy jouself en die gemeente in die lig van die </a:t>
            </a:r>
            <a:r>
              <a:rPr lang="af-ZA" sz="2800" dirty="0" err="1" smtClean="0"/>
              <a:t>Missio</a:t>
            </a:r>
            <a:r>
              <a:rPr lang="af-ZA" sz="2800" dirty="0" smtClean="0"/>
              <a:t> </a:t>
            </a:r>
            <a:r>
              <a:rPr lang="af-ZA" sz="2800" dirty="0" err="1" smtClean="0"/>
              <a:t>Dei</a:t>
            </a:r>
            <a:r>
              <a:rPr lang="af-ZA" sz="2800" dirty="0" smtClean="0"/>
              <a:t> kan toerus</a:t>
            </a:r>
          </a:p>
          <a:p>
            <a:pPr>
              <a:buFont typeface="Arial" pitchFamily="34" charset="0"/>
              <a:buChar char="•"/>
            </a:pPr>
            <a:r>
              <a:rPr lang="af-ZA" sz="2800" dirty="0" smtClean="0"/>
              <a:t>  </a:t>
            </a:r>
            <a:r>
              <a:rPr lang="af-ZA" sz="2800" dirty="0" smtClean="0"/>
              <a:t>Bestudeer die Belydenisskrifte vanuit hierdie hoek</a:t>
            </a:r>
          </a:p>
          <a:p>
            <a:pPr>
              <a:buFont typeface="Arial" pitchFamily="34" charset="0"/>
              <a:buChar char="•"/>
            </a:pPr>
            <a:r>
              <a:rPr lang="af-ZA" sz="2800" dirty="0"/>
              <a:t> </a:t>
            </a:r>
            <a:r>
              <a:rPr lang="af-ZA" sz="2800" dirty="0" smtClean="0"/>
              <a:t>Lees wyd oor </a:t>
            </a:r>
            <a:r>
              <a:rPr lang="af-ZA" sz="2800" dirty="0" smtClean="0"/>
              <a:t>die onderwerp</a:t>
            </a:r>
          </a:p>
          <a:p>
            <a:endParaRPr lang="af-ZA" dirty="0"/>
          </a:p>
        </p:txBody>
      </p:sp>
    </p:spTree>
    <p:extLst>
      <p:ext uri="{BB962C8B-B14F-4D97-AF65-F5344CB8AC3E}">
        <p14:creationId xmlns:p14="http://schemas.microsoft.com/office/powerpoint/2010/main" val="2644609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282</TotalTime>
  <Words>1122</Words>
  <Application>Microsoft Office PowerPoint</Application>
  <PresentationFormat>On-screen Show (4:3)</PresentationFormat>
  <Paragraphs>84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Kerkgroei Bediening begin by die predikant</vt:lpstr>
      <vt:lpstr>Begeleiding van die predikante</vt:lpstr>
      <vt:lpstr>Herfokus jou dienswerk </vt:lpstr>
      <vt:lpstr>Herfokus jou dienswerk</vt:lpstr>
      <vt:lpstr>Herfokus jou dienswerk</vt:lpstr>
      <vt:lpstr>Herfokus jou dienswerk</vt:lpstr>
      <vt:lpstr>Herfokus jou dienswerk</vt:lpstr>
      <vt:lpstr>Herfokus deur ….. Jouself te bekeer</vt:lpstr>
      <vt:lpstr>Rus jouself toe mbt die Missio Dei</vt:lpstr>
      <vt:lpstr>Rus jouself toe mbt die Missio Dei</vt:lpstr>
      <vt:lpstr>Word 'n toeruster van toerusters</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Kerkgroei Bediening begin by die predikant</dc:title>
  <dc:creator>Gereformeerde Kerk</dc:creator>
  <cp:lastModifiedBy>Gereformeerde Kerk</cp:lastModifiedBy>
  <cp:revision>30</cp:revision>
  <dcterms:created xsi:type="dcterms:W3CDTF">2015-06-19T10:35:31Z</dcterms:created>
  <dcterms:modified xsi:type="dcterms:W3CDTF">2015-06-20T07:29:00Z</dcterms:modified>
</cp:coreProperties>
</file>